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8" r:id="rId5"/>
    <p:sldId id="264" r:id="rId6"/>
    <p:sldId id="265" r:id="rId7"/>
    <p:sldId id="258" r:id="rId8"/>
    <p:sldId id="259" r:id="rId9"/>
    <p:sldId id="260" r:id="rId10"/>
    <p:sldId id="261" r:id="rId11"/>
    <p:sldId id="262" r:id="rId12"/>
    <p:sldId id="269" r:id="rId13"/>
    <p:sldId id="270" r:id="rId14"/>
    <p:sldId id="267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8A-3BF3-40A7-874C-B9D144BEEA10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392E-45A8-435E-B64B-C968AE3EC7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8A-3BF3-40A7-874C-B9D144BEEA10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392E-45A8-435E-B64B-C968AE3EC7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8A-3BF3-40A7-874C-B9D144BEEA10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392E-45A8-435E-B64B-C968AE3EC7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8A-3BF3-40A7-874C-B9D144BEEA10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392E-45A8-435E-B64B-C968AE3EC7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8A-3BF3-40A7-874C-B9D144BEEA10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392E-45A8-435E-B64B-C968AE3EC7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8A-3BF3-40A7-874C-B9D144BEEA10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392E-45A8-435E-B64B-C968AE3EC7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8A-3BF3-40A7-874C-B9D144BEEA10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392E-45A8-435E-B64B-C968AE3EC7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8A-3BF3-40A7-874C-B9D144BEEA10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392E-45A8-435E-B64B-C968AE3EC7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8A-3BF3-40A7-874C-B9D144BEEA10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392E-45A8-435E-B64B-C968AE3EC7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8A-3BF3-40A7-874C-B9D144BEEA10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392E-45A8-435E-B64B-C968AE3EC7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8A-3BF3-40A7-874C-B9D144BEEA10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392E-45A8-435E-B64B-C968AE3EC7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3928A-3BF3-40A7-874C-B9D144BEEA10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392E-45A8-435E-B64B-C968AE3EC76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4357694"/>
            <a:ext cx="7772400" cy="14700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357166"/>
            <a:ext cx="6400800" cy="1752600"/>
          </a:xfrm>
        </p:spPr>
        <p:txBody>
          <a:bodyPr/>
          <a:lstStyle/>
          <a:p>
            <a:r>
              <a:rPr lang="en-SG" b="1" dirty="0" smtClean="0">
                <a:latin typeface="Times New Roman" pitchFamily="18" charset="0"/>
                <a:cs typeface="Times New Roman" pitchFamily="18" charset="0"/>
              </a:rPr>
              <a:t>Bangladesh’s Agriculture</a:t>
            </a:r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5724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655766"/>
            <a:ext cx="8001056" cy="547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1245574"/>
            <a:ext cx="6890966" cy="485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4B418C-2E0E-4C9D-B06C-9FBBBD0B38E7}" type="slidenum">
              <a:rPr lang="en-US">
                <a:cs typeface="Arial" charset="0"/>
              </a:rPr>
              <a:pPr/>
              <a:t>12</a:t>
            </a:fld>
            <a:endParaRPr lang="en-US">
              <a:cs typeface="Arial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39825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00CC00"/>
                </a:solidFill>
              </a:rPr>
              <a:t>Some challenges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Rapid shrinkage of agricultural land @1% p.a.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Population growth @1.48% p.a.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Climate change and variations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Rapid urbanization growth @12% p.a.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Agricultural research and education (manpower shortage, updating course curriculum)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Technology generation (needs expertise, time and money)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Technology dissemination (needs expertise,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    time, logistics support)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Alternate livelihoods/rehabilitation program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Inadequate value addition /food processing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smtClean="0"/>
          </a:p>
          <a:p>
            <a:pPr eaLnBrk="1" hangingPunct="1">
              <a:lnSpc>
                <a:spcPct val="80000"/>
              </a:lnSpc>
            </a:pPr>
            <a:endParaRPr lang="en-US" sz="2400" b="1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F3C357-80D4-4A2D-875E-F3F9A834D4F1}" type="slidenum">
              <a:rPr lang="en-US">
                <a:cs typeface="Arial" charset="0"/>
              </a:rPr>
              <a:pPr/>
              <a:t>13</a:t>
            </a:fld>
            <a:endParaRPr lang="en-US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Challenges continued…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76400"/>
            <a:ext cx="8839200" cy="4530725"/>
          </a:xfrm>
        </p:spPr>
        <p:txBody>
          <a:bodyPr>
            <a:normAutofit lnSpcReduction="10000"/>
          </a:bodyPr>
          <a:lstStyle/>
          <a:p>
            <a:pPr marL="365125" indent="-282575" eaLnBrk="1" hangingPunct="1"/>
            <a:r>
              <a:rPr lang="en-US" smtClean="0"/>
              <a:t>Climate change adaptation &amp; mitigation</a:t>
            </a:r>
          </a:p>
          <a:p>
            <a:pPr marL="365125" indent="-282575" eaLnBrk="1" hangingPunct="1"/>
            <a:r>
              <a:rPr lang="en-US" smtClean="0"/>
              <a:t>Developing stress tolerant varieties</a:t>
            </a:r>
          </a:p>
          <a:p>
            <a:pPr marL="365125" indent="-282575" eaLnBrk="1" hangingPunct="1"/>
            <a:r>
              <a:rPr lang="en-US" smtClean="0"/>
              <a:t>Transferring updated information and technologies to the field</a:t>
            </a:r>
          </a:p>
          <a:p>
            <a:pPr marL="365125" indent="-282575" eaLnBrk="1" hangingPunct="1"/>
            <a:r>
              <a:rPr lang="en-US" smtClean="0"/>
              <a:t>Attaining irrigation efficiency</a:t>
            </a:r>
          </a:p>
          <a:p>
            <a:pPr marL="365125" indent="-282575" eaLnBrk="1" hangingPunct="1"/>
            <a:r>
              <a:rPr lang="en-US" smtClean="0"/>
              <a:t>Regaining soil fertility and natural ingredients</a:t>
            </a:r>
          </a:p>
          <a:p>
            <a:pPr marL="365125" indent="-282575" eaLnBrk="1" hangingPunct="1"/>
            <a:r>
              <a:rPr lang="en-US" smtClean="0"/>
              <a:t>Research-extension-farmer-market linkage</a:t>
            </a:r>
          </a:p>
          <a:p>
            <a:pPr marL="365125" indent="-282575" eaLnBrk="1" hangingPunct="1"/>
            <a:r>
              <a:rPr lang="en-US" smtClean="0"/>
              <a:t>Shortage of Agril labour at peak seasons</a:t>
            </a:r>
          </a:p>
          <a:p>
            <a:pPr marL="365125" indent="-282575" eaLnBrk="1" hangingPunct="1"/>
            <a:endParaRPr lang="en-US" b="1" smtClean="0"/>
          </a:p>
          <a:p>
            <a:pPr marL="365125" indent="-282575" eaLnBrk="1" hangingPunct="1">
              <a:buFont typeface="Wingdings" pitchFamily="2" charset="2"/>
              <a:buNone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15200" cy="762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hlink"/>
                </a:solidFill>
                <a:latin typeface="Times New Roman" pitchFamily="18" charset="0"/>
              </a:rPr>
              <a:t>Challenges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29600" cy="4648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b="1" smtClean="0">
                <a:latin typeface="Times New Roman" pitchFamily="18" charset="0"/>
              </a:rPr>
              <a:t>Ensuring Food Security at national, household and individual level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b="1" smtClean="0">
                <a:latin typeface="Times New Roman" pitchFamily="18" charset="0"/>
              </a:rPr>
              <a:t>Decline in soil fertility and lose of land and water resources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b="1" smtClean="0">
                <a:latin typeface="Times New Roman" pitchFamily="18" charset="0"/>
              </a:rPr>
              <a:t>Non availability of quality seed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b="1" smtClean="0">
                <a:latin typeface="Times New Roman" pitchFamily="18" charset="0"/>
              </a:rPr>
              <a:t>Lack of maintenance of soil fertility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b="1" smtClean="0">
                <a:latin typeface="Times New Roman" pitchFamily="18" charset="0"/>
              </a:rPr>
              <a:t>Lack of irrigation coverage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b="1" smtClean="0">
                <a:latin typeface="Times New Roman" pitchFamily="18" charset="0"/>
              </a:rPr>
              <a:t>Lack of linkage between research extension linkages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2400" b="1" smtClean="0">
              <a:latin typeface="Times New Roman" pitchFamily="18" charset="0"/>
            </a:endParaRPr>
          </a:p>
        </p:txBody>
      </p:sp>
      <p:pic>
        <p:nvPicPr>
          <p:cNvPr id="3072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F12067-6701-4B0A-BBBA-1C0D35083BAB}" type="slidenum">
              <a:rPr lang="en-US">
                <a:cs typeface="Arial" charset="0"/>
              </a:rPr>
              <a:pPr/>
              <a:t>15</a:t>
            </a:fld>
            <a:endParaRPr lang="en-US">
              <a:cs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533400"/>
            <a:ext cx="8229600" cy="1798638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rgbClr val="0066FF"/>
                </a:solidFill>
              </a:rPr>
              <a:t>Prospects of Agriculture</a:t>
            </a:r>
            <a:r>
              <a:rPr lang="en-US" sz="3600" b="1" smtClean="0"/>
              <a:t>: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Modern technological know-how is available for dissemination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Scope for expanding hybrid technology exists(10%)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Prospects for adoption of advanced technology in agriculture are bright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Potentials for proper utilization of hilly/coastal areas including agro-ecologically disadvantaged regions exist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Export potentials exist for high-value crops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Scope for crop diversification, intensification and value addition to agricultural produces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Agriculture sector has capacity to absorb labor force and to generate income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Scope for reducing yield gaps exists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400347" y="2967335"/>
            <a:ext cx="3148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sz="3600" b="1" dirty="0" smtClean="0">
                <a:latin typeface="Times New Roman" pitchFamily="18" charset="0"/>
                <a:cs typeface="Times New Roman" pitchFamily="18" charset="0"/>
              </a:rPr>
              <a:t>How Big is Bangladesh’s Agriculture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SG" sz="2400" smtClean="0">
                <a:latin typeface="Times New Roman" pitchFamily="18" charset="0"/>
                <a:cs typeface="Times New Roman" pitchFamily="18" charset="0"/>
              </a:rPr>
              <a:t>Cropping Intensity-191%</a:t>
            </a:r>
          </a:p>
          <a:p>
            <a:r>
              <a:rPr lang="en-SG" sz="2400" smtClean="0">
                <a:latin typeface="Times New Roman" pitchFamily="18" charset="0"/>
                <a:cs typeface="Times New Roman" pitchFamily="18" charset="0"/>
              </a:rPr>
              <a:t>Cultivated area is decreasing at 0.43% but no. of small farms increasing at 2% per year</a:t>
            </a:r>
          </a:p>
          <a:p>
            <a:r>
              <a:rPr lang="en-SG" sz="2400" smtClean="0">
                <a:latin typeface="Times New Roman" pitchFamily="18" charset="0"/>
                <a:cs typeface="Times New Roman" pitchFamily="18" charset="0"/>
              </a:rPr>
              <a:t>Average farm size is 0.5ha, which is decreasing but no sign of decreasing productivity</a:t>
            </a:r>
          </a:p>
          <a:p>
            <a:r>
              <a:rPr lang="en-SG" sz="2400" smtClean="0">
                <a:latin typeface="Times New Roman" pitchFamily="18" charset="0"/>
                <a:cs typeface="Times New Roman" pitchFamily="18" charset="0"/>
              </a:rPr>
              <a:t>High degree of land fragmentation 3.2 plots per farm, average size of plots 0.16 ha.</a:t>
            </a:r>
          </a:p>
          <a:p>
            <a:r>
              <a:rPr lang="en-SG" sz="2400" smtClean="0">
                <a:latin typeface="Times New Roman" pitchFamily="18" charset="0"/>
                <a:cs typeface="Times New Roman" pitchFamily="18" charset="0"/>
              </a:rPr>
              <a:t>Non farm household number is increasing at 7% per year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Irrigated land 61%</a:t>
            </a:r>
            <a:endParaRPr lang="en-SG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SG" sz="2400" smtClean="0">
                <a:latin typeface="Times New Roman" pitchFamily="18" charset="0"/>
                <a:cs typeface="Times New Roman" pitchFamily="18" charset="0"/>
              </a:rPr>
              <a:t>Homestead agriculture is becoming important.</a:t>
            </a:r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7"/>
            <a:ext cx="7715303" cy="640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F16B3E-28CA-4F9F-B5AE-E82BEC257DA7}" type="slidenum">
              <a:rPr lang="en-US">
                <a:cs typeface="Arial" charset="0"/>
              </a:rPr>
              <a:pPr/>
              <a:t>4</a:t>
            </a:fld>
            <a:endParaRPr lang="en-US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rgbClr val="EB0F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Importance of agriculture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82575" eaLnBrk="1" hangingPunct="1"/>
            <a:r>
              <a:rPr lang="en-US" b="1" smtClean="0"/>
              <a:t>21% GDP</a:t>
            </a:r>
          </a:p>
          <a:p>
            <a:pPr marL="365125" indent="-282575" eaLnBrk="1" hangingPunct="1"/>
            <a:r>
              <a:rPr lang="en-US" b="1" smtClean="0"/>
              <a:t>48% labor force</a:t>
            </a:r>
          </a:p>
          <a:p>
            <a:pPr marL="365125" indent="-282575" eaLnBrk="1" hangingPunct="1"/>
            <a:r>
              <a:rPr lang="en-US" b="1" smtClean="0"/>
              <a:t>Source of raw materials as backward and forward linkage for agro based industries</a:t>
            </a:r>
          </a:p>
          <a:p>
            <a:pPr marL="365125" indent="-282575" eaLnBrk="1" hangingPunct="1"/>
            <a:r>
              <a:rPr lang="en-US" b="1" smtClean="0"/>
              <a:t>Agriculture determines people’s lives and livelihood of this region</a:t>
            </a:r>
          </a:p>
          <a:p>
            <a:pPr marL="365125" indent="-282575" eaLnBrk="1" hangingPunct="1"/>
            <a:r>
              <a:rPr lang="en-US" b="1" smtClean="0"/>
              <a:t>People living in rural areas 77%</a:t>
            </a:r>
          </a:p>
          <a:p>
            <a:pPr marL="365125" indent="-282575" eaLnBrk="1" hangingPunct="1"/>
            <a:r>
              <a:rPr lang="en-US" b="1" smtClean="0"/>
              <a:t>Export value 12%</a:t>
            </a:r>
          </a:p>
          <a:p>
            <a:pPr marL="365125" indent="-282575" eaLnBrk="1" hangingPunct="1"/>
            <a:endParaRPr lang="en-US" smtClean="0"/>
          </a:p>
          <a:p>
            <a:pPr marL="365125" indent="-282575" eaLnBrk="1" hangingPunct="1"/>
            <a:endParaRPr lang="en-US" smtClean="0"/>
          </a:p>
          <a:p>
            <a:pPr marL="365125" indent="-282575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12" descr="SAM_0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23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ChangeArrowheads="1"/>
          </p:cNvSpPr>
          <p:nvPr/>
        </p:nvSpPr>
        <p:spPr bwMode="auto">
          <a:xfrm>
            <a:off x="76200" y="180975"/>
            <a:ext cx="8991600" cy="6477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4400">
              <a:latin typeface="Verdana" pitchFamily="34" charset="0"/>
            </a:endParaRPr>
          </a:p>
        </p:txBody>
      </p:sp>
      <p:sp>
        <p:nvSpPr>
          <p:cNvPr id="43" name="Round Diagonal Corner Rectangle 42"/>
          <p:cNvSpPr>
            <a:spLocks noChangeArrowheads="1"/>
          </p:cNvSpPr>
          <p:nvPr/>
        </p:nvSpPr>
        <p:spPr bwMode="auto">
          <a:xfrm>
            <a:off x="1371600" y="304800"/>
            <a:ext cx="6477000" cy="685800"/>
          </a:xfrm>
          <a:custGeom>
            <a:avLst/>
            <a:gdLst>
              <a:gd name="T0" fmla="*/ 6019800 w 5715000"/>
              <a:gd name="T1" fmla="*/ 723900 h 1447800"/>
              <a:gd name="T2" fmla="*/ 3009900 w 5715000"/>
              <a:gd name="T3" fmla="*/ 1447800 h 1447800"/>
              <a:gd name="T4" fmla="*/ 0 w 5715000"/>
              <a:gd name="T5" fmla="*/ 723900 h 1447800"/>
              <a:gd name="T6" fmla="*/ 3009900 w 5715000"/>
              <a:gd name="T7" fmla="*/ 0 h 1447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70676 w 5715000"/>
              <a:gd name="T13" fmla="*/ 70676 h 1447800"/>
              <a:gd name="T14" fmla="*/ 5644324 w 5715000"/>
              <a:gd name="T15" fmla="*/ 1377124 h 1447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15000" h="1447800">
                <a:moveTo>
                  <a:pt x="241305" y="0"/>
                </a:moveTo>
                <a:lnTo>
                  <a:pt x="5715000" y="0"/>
                </a:lnTo>
                <a:lnTo>
                  <a:pt x="5715000" y="1206495"/>
                </a:lnTo>
                <a:cubicBezTo>
                  <a:pt x="5715000" y="1339764"/>
                  <a:pt x="5606964" y="1447799"/>
                  <a:pt x="5473695" y="1447800"/>
                </a:cubicBezTo>
                <a:lnTo>
                  <a:pt x="0" y="1447800"/>
                </a:lnTo>
                <a:lnTo>
                  <a:pt x="0" y="241305"/>
                </a:lnTo>
                <a:cubicBezTo>
                  <a:pt x="0" y="108035"/>
                  <a:pt x="108035" y="0"/>
                  <a:pt x="241304" y="0"/>
                </a:cubicBez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wrap="none"/>
          <a:lstStyle/>
          <a:p>
            <a:pPr eaLnBrk="0" hangingPunct="0">
              <a:defRPr/>
            </a:pPr>
            <a:r>
              <a:rPr lang="en-US" sz="3900" b="1" dirty="0">
                <a:solidFill>
                  <a:schemeClr val="hlink"/>
                </a:solidFill>
                <a:latin typeface="Arial" pitchFamily="34" charset="0"/>
                <a:cs typeface="+mn-cs"/>
              </a:rPr>
              <a:t>Urea Super Granule (USG)</a:t>
            </a:r>
            <a:endParaRPr lang="en-US" sz="3900" b="1" dirty="0">
              <a:solidFill>
                <a:schemeClr val="hlink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7412" name="Picture 16" descr="DSC02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086600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295400" y="5257800"/>
            <a:ext cx="6781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Production of rice increased by  15-20 %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Decreased urea application  by 20-30%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62340"/>
            <a:ext cx="7215237" cy="55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916336"/>
            <a:ext cx="8072494" cy="515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38286"/>
            <a:ext cx="7858180" cy="546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382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How Big is Bangladesh’s Agriculture</vt:lpstr>
      <vt:lpstr>Slide 3</vt:lpstr>
      <vt:lpstr>Importance of agriculture</vt:lpstr>
      <vt:lpstr>Slide 5</vt:lpstr>
      <vt:lpstr>Slide 6</vt:lpstr>
      <vt:lpstr>Slide 7</vt:lpstr>
      <vt:lpstr>Slide 8</vt:lpstr>
      <vt:lpstr>Slide 9</vt:lpstr>
      <vt:lpstr>Slide 10</vt:lpstr>
      <vt:lpstr>Slide 11</vt:lpstr>
      <vt:lpstr>Some challenges</vt:lpstr>
      <vt:lpstr>Challenges continued…</vt:lpstr>
      <vt:lpstr>Challenges</vt:lpstr>
      <vt:lpstr>Prospects of Agriculture:</vt:lpstr>
      <vt:lpstr>Slide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10</cp:lastModifiedBy>
  <cp:revision>5</cp:revision>
  <dcterms:created xsi:type="dcterms:W3CDTF">2018-02-26T13:23:50Z</dcterms:created>
  <dcterms:modified xsi:type="dcterms:W3CDTF">2020-05-03T08:37:39Z</dcterms:modified>
</cp:coreProperties>
</file>